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0" r:id="rId4"/>
    <p:sldId id="259" r:id="rId5"/>
    <p:sldId id="261" r:id="rId6"/>
    <p:sldId id="262" r:id="rId7"/>
    <p:sldId id="266" r:id="rId8"/>
    <p:sldId id="263" r:id="rId9"/>
    <p:sldId id="264" r:id="rId10"/>
    <p:sldId id="265" r:id="rId11"/>
    <p:sldId id="258"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5" d="100"/>
          <a:sy n="75" d="100"/>
        </p:scale>
        <p:origin x="54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9/16/2021</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9/16/2021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9/16/2021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9/16/2021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9/16/2021</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9/16/2021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9/16/2021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9/16/2021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9/16/2021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9/16/2021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9/16/2021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9/16/2021</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journal.chestnet.org/" TargetMode="External"/><Relationship Id="rId2" Type="http://schemas.openxmlformats.org/officeDocument/2006/relationships/hyperlink" Target="https://www.cff.org/" TargetMode="External"/><Relationship Id="rId1" Type="http://schemas.openxmlformats.org/officeDocument/2006/relationships/slideLayout" Target="../slideLayouts/slideLayout2.xml"/><Relationship Id="rId4" Type="http://schemas.openxmlformats.org/officeDocument/2006/relationships/hyperlink" Target="https://www.healthline.com/health/cystic-fibrosis#symptom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cff.org/Living-with-CF/Treatments-and-Therapies/Inhaled-Medications/" TargetMode="External"/><Relationship Id="rId7" Type="http://schemas.openxmlformats.org/officeDocument/2006/relationships/hyperlink" Target="https://www.cff.org/Life-With-CF/Treatments-and-Therapies/Medications/CFTR-Modulator-Therapies/" TargetMode="External"/><Relationship Id="rId2" Type="http://schemas.openxmlformats.org/officeDocument/2006/relationships/hyperlink" Target="https://www.cff.org/Living-with-CF/Treatments-and-Therapies/Airway-Clearance/" TargetMode="External"/><Relationship Id="rId1" Type="http://schemas.openxmlformats.org/officeDocument/2006/relationships/slideLayout" Target="../slideLayouts/slideLayout2.xml"/><Relationship Id="rId6" Type="http://schemas.openxmlformats.org/officeDocument/2006/relationships/hyperlink" Target="https://www.cff.org/Life-With-CF/Daily-Life/Fitness-and-Nutrition/Fitness/" TargetMode="External"/><Relationship Id="rId5" Type="http://schemas.openxmlformats.org/officeDocument/2006/relationships/hyperlink" Target="https://www.cff.org/Living-with-CF/Treatments-and-Therapies/Nutrition/Enzymes/" TargetMode="External"/><Relationship Id="rId4" Type="http://schemas.openxmlformats.org/officeDocument/2006/relationships/hyperlink" Target="https://www.cff.org/Life-With-CF/Treatments-and-Therapies/Medications/Antibiotic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82212-1603-487D-B4E2-A4DA21EA0106}"/>
              </a:ext>
            </a:extLst>
          </p:cNvPr>
          <p:cNvSpPr>
            <a:spLocks noGrp="1"/>
          </p:cNvSpPr>
          <p:nvPr>
            <p:ph type="ctrTitle"/>
          </p:nvPr>
        </p:nvSpPr>
        <p:spPr/>
        <p:txBody>
          <a:bodyPr/>
          <a:lstStyle/>
          <a:p>
            <a:r>
              <a:rPr lang="en-US" dirty="0"/>
              <a:t>Cystic fibrosis</a:t>
            </a:r>
          </a:p>
        </p:txBody>
      </p:sp>
      <p:sp>
        <p:nvSpPr>
          <p:cNvPr id="3" name="Subtitle 2">
            <a:extLst>
              <a:ext uri="{FF2B5EF4-FFF2-40B4-BE49-F238E27FC236}">
                <a16:creationId xmlns:a16="http://schemas.microsoft.com/office/drawing/2014/main" id="{6CD6018B-2E37-4A67-B6EE-460712685AC7}"/>
              </a:ext>
            </a:extLst>
          </p:cNvPr>
          <p:cNvSpPr>
            <a:spLocks noGrp="1"/>
          </p:cNvSpPr>
          <p:nvPr>
            <p:ph type="subTitle" idx="1"/>
          </p:nvPr>
        </p:nvSpPr>
        <p:spPr/>
        <p:txBody>
          <a:bodyPr>
            <a:normAutofit fontScale="92500" lnSpcReduction="10000"/>
          </a:bodyPr>
          <a:lstStyle/>
          <a:p>
            <a:r>
              <a:rPr lang="en-US" dirty="0"/>
              <a:t>Krystal Turner</a:t>
            </a:r>
          </a:p>
          <a:p>
            <a:r>
              <a:rPr lang="en-US" dirty="0"/>
              <a:t>September 10, 2021</a:t>
            </a:r>
          </a:p>
          <a:p>
            <a:r>
              <a:rPr lang="en-US" dirty="0"/>
              <a:t>RET2946</a:t>
            </a:r>
          </a:p>
        </p:txBody>
      </p:sp>
    </p:spTree>
    <p:extLst>
      <p:ext uri="{BB962C8B-B14F-4D97-AF65-F5344CB8AC3E}">
        <p14:creationId xmlns:p14="http://schemas.microsoft.com/office/powerpoint/2010/main" val="22266632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ritical Care of the Adult Patient With Cystic Fibrosis - CHEST">
            <a:extLst>
              <a:ext uri="{FF2B5EF4-FFF2-40B4-BE49-F238E27FC236}">
                <a16:creationId xmlns:a16="http://schemas.microsoft.com/office/drawing/2014/main" id="{7BC983C9-BEA4-4725-B34B-E305A18E70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8169" y="222728"/>
            <a:ext cx="6460761" cy="6262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5468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F272A-47DC-4FC3-9068-87004C85109B}"/>
              </a:ext>
            </a:extLst>
          </p:cNvPr>
          <p:cNvSpPr>
            <a:spLocks noGrp="1"/>
          </p:cNvSpPr>
          <p:nvPr>
            <p:ph type="title"/>
          </p:nvPr>
        </p:nvSpPr>
        <p:spPr/>
        <p:txBody>
          <a:bodyPr/>
          <a:lstStyle/>
          <a:p>
            <a:r>
              <a:rPr lang="en-US" dirty="0"/>
              <a:t>Reference</a:t>
            </a:r>
          </a:p>
        </p:txBody>
      </p:sp>
      <p:sp>
        <p:nvSpPr>
          <p:cNvPr id="3" name="Content Placeholder 2">
            <a:extLst>
              <a:ext uri="{FF2B5EF4-FFF2-40B4-BE49-F238E27FC236}">
                <a16:creationId xmlns:a16="http://schemas.microsoft.com/office/drawing/2014/main" id="{23AD456C-69B5-4365-B3DC-58E8E9624CDE}"/>
              </a:ext>
            </a:extLst>
          </p:cNvPr>
          <p:cNvSpPr>
            <a:spLocks noGrp="1"/>
          </p:cNvSpPr>
          <p:nvPr>
            <p:ph idx="1"/>
          </p:nvPr>
        </p:nvSpPr>
        <p:spPr>
          <a:xfrm>
            <a:off x="1371600" y="2330971"/>
            <a:ext cx="9601200" cy="3581400"/>
          </a:xfrm>
        </p:spPr>
        <p:txBody>
          <a:bodyPr/>
          <a:lstStyle/>
          <a:p>
            <a:r>
              <a:rPr lang="en-US" dirty="0">
                <a:hlinkClick r:id="rId2"/>
              </a:rPr>
              <a:t>https://www.cff.org/</a:t>
            </a:r>
            <a:endParaRPr lang="en-US" dirty="0"/>
          </a:p>
          <a:p>
            <a:r>
              <a:rPr lang="en-US" dirty="0">
                <a:hlinkClick r:id="rId3"/>
              </a:rPr>
              <a:t>https://journal.chestnet.org</a:t>
            </a:r>
            <a:r>
              <a:rPr lang="en-US" dirty="0" smtClean="0">
                <a:hlinkClick r:id="rId3"/>
              </a:rPr>
              <a:t>/</a:t>
            </a:r>
            <a:endParaRPr lang="en-US" dirty="0" smtClean="0"/>
          </a:p>
          <a:p>
            <a:r>
              <a:rPr lang="en-US" dirty="0">
                <a:hlinkClick r:id="rId4"/>
              </a:rPr>
              <a:t>https://</a:t>
            </a:r>
            <a:r>
              <a:rPr lang="en-US" dirty="0" smtClean="0">
                <a:hlinkClick r:id="rId4"/>
              </a:rPr>
              <a:t>www.healthline.com/health/cystic-fibrosis#symptoms</a:t>
            </a:r>
            <a:r>
              <a:rPr lang="en-US" dirty="0" smtClean="0"/>
              <a:t> </a:t>
            </a:r>
            <a:endParaRPr lang="en-US" dirty="0"/>
          </a:p>
        </p:txBody>
      </p:sp>
    </p:spTree>
    <p:extLst>
      <p:ext uri="{BB962C8B-B14F-4D97-AF65-F5344CB8AC3E}">
        <p14:creationId xmlns:p14="http://schemas.microsoft.com/office/powerpoint/2010/main" val="3764536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1C7FB-0874-4425-8454-5A2B6848A47D}"/>
              </a:ext>
            </a:extLst>
          </p:cNvPr>
          <p:cNvSpPr>
            <a:spLocks noGrp="1"/>
          </p:cNvSpPr>
          <p:nvPr>
            <p:ph type="title"/>
          </p:nvPr>
        </p:nvSpPr>
        <p:spPr/>
        <p:txBody>
          <a:bodyPr/>
          <a:lstStyle/>
          <a:p>
            <a:r>
              <a:rPr lang="en-US" dirty="0"/>
              <a:t>Cystic </a:t>
            </a:r>
            <a:r>
              <a:rPr lang="en-US" dirty="0" smtClean="0"/>
              <a:t>Fibrosis</a:t>
            </a:r>
            <a:endParaRPr lang="en-US" dirty="0"/>
          </a:p>
        </p:txBody>
      </p:sp>
      <p:sp>
        <p:nvSpPr>
          <p:cNvPr id="3" name="Content Placeholder 2">
            <a:extLst>
              <a:ext uri="{FF2B5EF4-FFF2-40B4-BE49-F238E27FC236}">
                <a16:creationId xmlns:a16="http://schemas.microsoft.com/office/drawing/2014/main" id="{14665BA5-2DE5-47FF-96CB-97305A415BB8}"/>
              </a:ext>
            </a:extLst>
          </p:cNvPr>
          <p:cNvSpPr>
            <a:spLocks noGrp="1"/>
          </p:cNvSpPr>
          <p:nvPr>
            <p:ph idx="1"/>
          </p:nvPr>
        </p:nvSpPr>
        <p:spPr/>
        <p:txBody>
          <a:bodyPr/>
          <a:lstStyle/>
          <a:p>
            <a:pPr marL="0" indent="0" algn="l">
              <a:buNone/>
            </a:pPr>
            <a:endParaRPr lang="en-US" b="0" i="0" dirty="0" smtClean="0">
              <a:solidFill>
                <a:schemeClr val="tx1"/>
              </a:solidFill>
              <a:effectLst/>
              <a:latin typeface="Open Sans" panose="020B0606030504020204" pitchFamily="34" charset="0"/>
            </a:endParaRPr>
          </a:p>
          <a:p>
            <a:pPr algn="l"/>
            <a:r>
              <a:rPr lang="en-US" b="0" i="0" dirty="0" smtClean="0">
                <a:solidFill>
                  <a:schemeClr val="tx1"/>
                </a:solidFill>
                <a:effectLst/>
                <a:latin typeface="Open Sans" panose="020B0606030504020204" pitchFamily="34" charset="0"/>
              </a:rPr>
              <a:t>Cystic </a:t>
            </a:r>
            <a:r>
              <a:rPr lang="en-US" b="0" i="0" dirty="0">
                <a:solidFill>
                  <a:schemeClr val="tx1"/>
                </a:solidFill>
                <a:effectLst/>
                <a:latin typeface="Open Sans" panose="020B0606030504020204" pitchFamily="34" charset="0"/>
              </a:rPr>
              <a:t>fibrosis is a progressive, genetic disease that causes persistent lung infections and limits the ability to breathe over time.</a:t>
            </a:r>
          </a:p>
          <a:p>
            <a:pPr algn="l"/>
            <a:r>
              <a:rPr lang="en-US" b="0" i="0" dirty="0">
                <a:solidFill>
                  <a:schemeClr val="tx1"/>
                </a:solidFill>
                <a:effectLst/>
                <a:latin typeface="Open Sans" panose="020B0606030504020204" pitchFamily="34" charset="0"/>
              </a:rPr>
              <a:t>In people with CF, mutation in the cystic fibrosis transmembrane conductance regulator (CFTR) gene cause the CFTR protein to become dysfunctional. When the protein is not working correctly, it’s unable to help move chloride -- a component of salt -- to the cell surface. Without the chloride to attract water to the cell surface, the mucus in various organs becomes thick and sticky.</a:t>
            </a:r>
          </a:p>
          <a:p>
            <a:endParaRPr lang="en-US" dirty="0"/>
          </a:p>
        </p:txBody>
      </p:sp>
    </p:spTree>
    <p:extLst>
      <p:ext uri="{BB962C8B-B14F-4D97-AF65-F5344CB8AC3E}">
        <p14:creationId xmlns:p14="http://schemas.microsoft.com/office/powerpoint/2010/main" val="3566117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ystic fibrosis - Symptoms and causes - Mayo Clinic">
            <a:extLst>
              <a:ext uri="{FF2B5EF4-FFF2-40B4-BE49-F238E27FC236}">
                <a16:creationId xmlns:a16="http://schemas.microsoft.com/office/drawing/2014/main" id="{3B52D38E-36CC-4CDA-91D4-F7C8F5FABE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399" y="524655"/>
            <a:ext cx="10163332" cy="5936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7618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D41AC-884C-4BEB-98E6-9CD50D2A9EEC}"/>
              </a:ext>
            </a:extLst>
          </p:cNvPr>
          <p:cNvSpPr>
            <a:spLocks noGrp="1"/>
          </p:cNvSpPr>
          <p:nvPr>
            <p:ph type="title"/>
          </p:nvPr>
        </p:nvSpPr>
        <p:spPr/>
        <p:txBody>
          <a:bodyPr/>
          <a:lstStyle/>
          <a:p>
            <a:r>
              <a:rPr lang="en-US" dirty="0"/>
              <a:t>Symptoms</a:t>
            </a:r>
          </a:p>
        </p:txBody>
      </p:sp>
      <p:sp>
        <p:nvSpPr>
          <p:cNvPr id="3" name="Content Placeholder 2">
            <a:extLst>
              <a:ext uri="{FF2B5EF4-FFF2-40B4-BE49-F238E27FC236}">
                <a16:creationId xmlns:a16="http://schemas.microsoft.com/office/drawing/2014/main" id="{8A59E3C0-8B1E-472E-9B0B-93B2D737C4CF}"/>
              </a:ext>
            </a:extLst>
          </p:cNvPr>
          <p:cNvSpPr>
            <a:spLocks noGrp="1"/>
          </p:cNvSpPr>
          <p:nvPr>
            <p:ph idx="1"/>
          </p:nvPr>
        </p:nvSpPr>
        <p:spPr/>
        <p:txBody>
          <a:bodyPr/>
          <a:lstStyle/>
          <a:p>
            <a:pPr algn="l">
              <a:buFont typeface="Arial" panose="020B0604020202020204" pitchFamily="34" charset="0"/>
              <a:buChar char="•"/>
            </a:pPr>
            <a:r>
              <a:rPr lang="en-US" b="0" i="0" dirty="0">
                <a:solidFill>
                  <a:schemeClr val="tx1"/>
                </a:solidFill>
                <a:effectLst/>
                <a:latin typeface="Open Sans" panose="020B0606030504020204" pitchFamily="34" charset="0"/>
              </a:rPr>
              <a:t>Very salty-tasting skin</a:t>
            </a:r>
          </a:p>
          <a:p>
            <a:pPr algn="l">
              <a:buFont typeface="Arial" panose="020B0604020202020204" pitchFamily="34" charset="0"/>
              <a:buChar char="•"/>
            </a:pPr>
            <a:r>
              <a:rPr lang="en-US" b="0" i="0" dirty="0">
                <a:solidFill>
                  <a:schemeClr val="tx1"/>
                </a:solidFill>
                <a:effectLst/>
                <a:latin typeface="Open Sans" panose="020B0606030504020204" pitchFamily="34" charset="0"/>
              </a:rPr>
              <a:t>Persistent coughing, at times with phlegm</a:t>
            </a:r>
          </a:p>
          <a:p>
            <a:pPr algn="l">
              <a:buFont typeface="Arial" panose="020B0604020202020204" pitchFamily="34" charset="0"/>
              <a:buChar char="•"/>
            </a:pPr>
            <a:r>
              <a:rPr lang="en-US" b="0" i="0" dirty="0">
                <a:solidFill>
                  <a:schemeClr val="tx1"/>
                </a:solidFill>
                <a:effectLst/>
                <a:latin typeface="Open Sans" panose="020B0606030504020204" pitchFamily="34" charset="0"/>
              </a:rPr>
              <a:t>Frequent lung infections including pneumonia or bronchitis</a:t>
            </a:r>
          </a:p>
          <a:p>
            <a:pPr algn="l">
              <a:buFont typeface="Arial" panose="020B0604020202020204" pitchFamily="34" charset="0"/>
              <a:buChar char="•"/>
            </a:pPr>
            <a:r>
              <a:rPr lang="en-US" b="0" i="0" dirty="0">
                <a:solidFill>
                  <a:schemeClr val="tx1"/>
                </a:solidFill>
                <a:effectLst/>
                <a:latin typeface="Open Sans" panose="020B0606030504020204" pitchFamily="34" charset="0"/>
              </a:rPr>
              <a:t>Wheezing or shortness of breath</a:t>
            </a:r>
          </a:p>
          <a:p>
            <a:pPr algn="l">
              <a:buFont typeface="Arial" panose="020B0604020202020204" pitchFamily="34" charset="0"/>
              <a:buChar char="•"/>
            </a:pPr>
            <a:r>
              <a:rPr lang="en-US" b="0" i="0" dirty="0">
                <a:solidFill>
                  <a:schemeClr val="tx1"/>
                </a:solidFill>
                <a:effectLst/>
                <a:latin typeface="Open Sans" panose="020B0606030504020204" pitchFamily="34" charset="0"/>
              </a:rPr>
              <a:t>Poor growth or weight gain in spite of a good appetite</a:t>
            </a:r>
          </a:p>
          <a:p>
            <a:pPr algn="l">
              <a:buFont typeface="Arial" panose="020B0604020202020204" pitchFamily="34" charset="0"/>
              <a:buChar char="•"/>
            </a:pPr>
            <a:r>
              <a:rPr lang="en-US" b="0" i="0" dirty="0">
                <a:solidFill>
                  <a:schemeClr val="tx1"/>
                </a:solidFill>
                <a:effectLst/>
                <a:latin typeface="Open Sans" panose="020B0606030504020204" pitchFamily="34" charset="0"/>
              </a:rPr>
              <a:t>Frequent greasy, bulky stools or difficulty with bowel movements</a:t>
            </a:r>
          </a:p>
          <a:p>
            <a:pPr algn="l">
              <a:buFont typeface="Arial" panose="020B0604020202020204" pitchFamily="34" charset="0"/>
              <a:buChar char="•"/>
            </a:pPr>
            <a:r>
              <a:rPr lang="en-US" dirty="0">
                <a:solidFill>
                  <a:schemeClr val="tx1"/>
                </a:solidFill>
                <a:latin typeface="Open Sans" panose="020B0606030504020204" pitchFamily="34" charset="0"/>
              </a:rPr>
              <a:t>Male Infertility</a:t>
            </a:r>
            <a:endParaRPr lang="en-US" b="0" i="0" dirty="0">
              <a:solidFill>
                <a:schemeClr val="tx1"/>
              </a:solidFill>
              <a:effectLst/>
              <a:latin typeface="Open Sans" panose="020B0606030504020204" pitchFamily="34" charset="0"/>
            </a:endParaRPr>
          </a:p>
        </p:txBody>
      </p:sp>
    </p:spTree>
    <p:extLst>
      <p:ext uri="{BB962C8B-B14F-4D97-AF65-F5344CB8AC3E}">
        <p14:creationId xmlns:p14="http://schemas.microsoft.com/office/powerpoint/2010/main" val="1278617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ystic Fibrosis: Causes Symptoms Diagnosis and Treatment">
            <a:extLst>
              <a:ext uri="{FF2B5EF4-FFF2-40B4-BE49-F238E27FC236}">
                <a16:creationId xmlns:a16="http://schemas.microsoft.com/office/drawing/2014/main" id="{C5848E45-684E-4D0A-AFD8-AA04DF3156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3711" y="679151"/>
            <a:ext cx="7704945" cy="51272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4709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5DF65-7101-49DA-A781-A8D2AB7D4F09}"/>
              </a:ext>
            </a:extLst>
          </p:cNvPr>
          <p:cNvSpPr>
            <a:spLocks noGrp="1"/>
          </p:cNvSpPr>
          <p:nvPr>
            <p:ph type="title"/>
          </p:nvPr>
        </p:nvSpPr>
        <p:spPr/>
        <p:txBody>
          <a:bodyPr/>
          <a:lstStyle/>
          <a:p>
            <a:r>
              <a:rPr lang="en-US" dirty="0"/>
              <a:t>Causes</a:t>
            </a:r>
          </a:p>
        </p:txBody>
      </p:sp>
      <p:sp>
        <p:nvSpPr>
          <p:cNvPr id="3" name="Content Placeholder 2">
            <a:extLst>
              <a:ext uri="{FF2B5EF4-FFF2-40B4-BE49-F238E27FC236}">
                <a16:creationId xmlns:a16="http://schemas.microsoft.com/office/drawing/2014/main" id="{C238A864-EED9-4A75-9A40-1FF48CEFF3F4}"/>
              </a:ext>
            </a:extLst>
          </p:cNvPr>
          <p:cNvSpPr>
            <a:spLocks noGrp="1"/>
          </p:cNvSpPr>
          <p:nvPr>
            <p:ph idx="1"/>
          </p:nvPr>
        </p:nvSpPr>
        <p:spPr>
          <a:xfrm>
            <a:off x="1371600" y="1625600"/>
            <a:ext cx="9601200" cy="4495800"/>
          </a:xfrm>
        </p:spPr>
        <p:txBody>
          <a:bodyPr>
            <a:normAutofit/>
          </a:bodyPr>
          <a:lstStyle/>
          <a:p>
            <a:r>
              <a:rPr lang="en-US" b="0" i="0" dirty="0" smtClean="0">
                <a:solidFill>
                  <a:srgbClr val="454545"/>
                </a:solidFill>
                <a:effectLst/>
                <a:latin typeface="Open Sans" panose="020B0606030504020204" pitchFamily="34" charset="0"/>
              </a:rPr>
              <a:t>The infection occurs due to the defect </a:t>
            </a:r>
            <a:r>
              <a:rPr lang="en-US" dirty="0">
                <a:solidFill>
                  <a:srgbClr val="454545"/>
                </a:solidFill>
                <a:latin typeface="Open Sans" panose="020B0606030504020204" pitchFamily="34" charset="0"/>
              </a:rPr>
              <a:t>on the cystic fibrosis transmembrane conductance regulator (CFTR) gene which is responsible for the control of water and salt movement within the body cells</a:t>
            </a:r>
            <a:r>
              <a:rPr lang="en-US" dirty="0" smtClean="0">
                <a:solidFill>
                  <a:srgbClr val="454545"/>
                </a:solidFill>
                <a:latin typeface="Open Sans" panose="020B0606030504020204" pitchFamily="34" charset="0"/>
              </a:rPr>
              <a:t>.</a:t>
            </a:r>
            <a:endParaRPr lang="en-US" b="0" i="0" dirty="0" smtClean="0">
              <a:solidFill>
                <a:srgbClr val="454545"/>
              </a:solidFill>
              <a:effectLst/>
              <a:latin typeface="Open Sans" panose="020B0606030504020204" pitchFamily="34" charset="0"/>
            </a:endParaRPr>
          </a:p>
          <a:p>
            <a:r>
              <a:rPr lang="en-US" b="0" i="0" dirty="0" smtClean="0">
                <a:solidFill>
                  <a:srgbClr val="454545"/>
                </a:solidFill>
                <a:effectLst/>
                <a:latin typeface="Open Sans" panose="020B0606030504020204" pitchFamily="34" charset="0"/>
              </a:rPr>
              <a:t>Cystic </a:t>
            </a:r>
            <a:r>
              <a:rPr lang="en-US" b="0" i="0" dirty="0">
                <a:solidFill>
                  <a:srgbClr val="454545"/>
                </a:solidFill>
                <a:effectLst/>
                <a:latin typeface="Open Sans" panose="020B0606030504020204" pitchFamily="34" charset="0"/>
              </a:rPr>
              <a:t>fibrosis is a genetic disease People with CF have inherited two copies of the defective CF gene -- one copy from each parent. Both parents must have at least one copy of the defective gene.</a:t>
            </a:r>
          </a:p>
          <a:p>
            <a:r>
              <a:rPr lang="en-US" b="0" i="0" dirty="0">
                <a:solidFill>
                  <a:srgbClr val="454545"/>
                </a:solidFill>
                <a:effectLst/>
                <a:latin typeface="Open Sans" panose="020B0606030504020204" pitchFamily="34" charset="0"/>
              </a:rPr>
              <a:t>The defective CF gene contains a slight abnormality called a mutation. There are more than 1,700 known mutations of the disease. Most genetic tests only screen for the most common CF mutations. Therefore, the test results may indicate a person who is a carrier of the CF gene is not a carrier</a:t>
            </a:r>
            <a:r>
              <a:rPr lang="en-US" b="0" i="0" dirty="0" smtClean="0">
                <a:solidFill>
                  <a:srgbClr val="454545"/>
                </a:solidFill>
                <a:effectLst/>
                <a:latin typeface="Open Sans" panose="020B0606030504020204" pitchFamily="34" charset="0"/>
              </a:rPr>
              <a:t>.</a:t>
            </a:r>
          </a:p>
          <a:p>
            <a:r>
              <a:rPr lang="en-US" dirty="0">
                <a:solidFill>
                  <a:srgbClr val="454545"/>
                </a:solidFill>
                <a:latin typeface="Open Sans" panose="020B0606030504020204" pitchFamily="34" charset="0"/>
              </a:rPr>
              <a:t>Infants are usually tested if they have an intestinal blockage which is caused by the meconium </a:t>
            </a:r>
            <a:r>
              <a:rPr lang="en-US" dirty="0" smtClean="0">
                <a:solidFill>
                  <a:srgbClr val="454545"/>
                </a:solidFill>
                <a:latin typeface="Open Sans" panose="020B0606030504020204" pitchFamily="34" charset="0"/>
              </a:rPr>
              <a:t>ileus.</a:t>
            </a:r>
            <a:endParaRPr lang="en-US" b="0" i="0" dirty="0" smtClean="0">
              <a:solidFill>
                <a:srgbClr val="454545"/>
              </a:solidFill>
              <a:effectLst/>
              <a:latin typeface="Open Sans" panose="020B0606030504020204" pitchFamily="34" charset="0"/>
            </a:endParaRPr>
          </a:p>
          <a:p>
            <a:endParaRPr lang="en-US" dirty="0"/>
          </a:p>
        </p:txBody>
      </p:sp>
    </p:spTree>
    <p:extLst>
      <p:ext uri="{BB962C8B-B14F-4D97-AF65-F5344CB8AC3E}">
        <p14:creationId xmlns:p14="http://schemas.microsoft.com/office/powerpoint/2010/main" val="3737500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ystic Fibrosis | Lung and Thoracic Treatment in New Jersey">
            <a:extLst>
              <a:ext uri="{FF2B5EF4-FFF2-40B4-BE49-F238E27FC236}">
                <a16:creationId xmlns:a16="http://schemas.microsoft.com/office/drawing/2014/main" id="{F2CD5B42-E5F0-4407-8517-729EE7E966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8423" y="314793"/>
            <a:ext cx="7631002" cy="5621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8251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630B6-2569-4828-956E-2157ACB75986}"/>
              </a:ext>
            </a:extLst>
          </p:cNvPr>
          <p:cNvSpPr>
            <a:spLocks noGrp="1"/>
          </p:cNvSpPr>
          <p:nvPr>
            <p:ph type="title"/>
          </p:nvPr>
        </p:nvSpPr>
        <p:spPr/>
        <p:txBody>
          <a:bodyPr/>
          <a:lstStyle/>
          <a:p>
            <a:r>
              <a:rPr lang="en-US" dirty="0"/>
              <a:t>Diagnosing</a:t>
            </a:r>
          </a:p>
        </p:txBody>
      </p:sp>
      <p:sp>
        <p:nvSpPr>
          <p:cNvPr id="3" name="Content Placeholder 2">
            <a:extLst>
              <a:ext uri="{FF2B5EF4-FFF2-40B4-BE49-F238E27FC236}">
                <a16:creationId xmlns:a16="http://schemas.microsoft.com/office/drawing/2014/main" id="{59AF66C2-F38D-429C-A8B7-295C2C8B5A63}"/>
              </a:ext>
            </a:extLst>
          </p:cNvPr>
          <p:cNvSpPr>
            <a:spLocks noGrp="1"/>
          </p:cNvSpPr>
          <p:nvPr>
            <p:ph idx="1"/>
          </p:nvPr>
        </p:nvSpPr>
        <p:spPr>
          <a:xfrm>
            <a:off x="1371600" y="1752600"/>
            <a:ext cx="9601200" cy="4114800"/>
          </a:xfrm>
        </p:spPr>
        <p:txBody>
          <a:bodyPr/>
          <a:lstStyle/>
          <a:p>
            <a:pPr marL="0" indent="0">
              <a:buNone/>
            </a:pPr>
            <a:r>
              <a:rPr lang="en-US" dirty="0">
                <a:solidFill>
                  <a:schemeClr val="tx1"/>
                </a:solidFill>
                <a:latin typeface="Open Sans" panose="020B0606030504020204" pitchFamily="34" charset="0"/>
              </a:rPr>
              <a:t>Diagnosing</a:t>
            </a:r>
            <a:r>
              <a:rPr lang="en-US" b="0" i="0" dirty="0">
                <a:solidFill>
                  <a:schemeClr val="tx1"/>
                </a:solidFill>
                <a:effectLst/>
                <a:latin typeface="Open Sans" panose="020B0606030504020204" pitchFamily="34" charset="0"/>
              </a:rPr>
              <a:t> cystic fibrosis is a multistep process, and should include a newborn screening, a sweat test, a genetic or carrier test, and a clinical evaluation at a CF Foundation-accredited care center. Although most people are diagnosed with CF by the age of 2, some are diagnosed as adults. A CF specialist can order a sweat test and recommend additional testing to confirm a CF </a:t>
            </a:r>
            <a:r>
              <a:rPr lang="en-US" b="0" i="0" dirty="0" smtClean="0">
                <a:solidFill>
                  <a:schemeClr val="tx1"/>
                </a:solidFill>
                <a:effectLst/>
                <a:latin typeface="Open Sans" panose="020B0606030504020204" pitchFamily="34" charset="0"/>
              </a:rPr>
              <a:t>diagnosis.</a:t>
            </a:r>
          </a:p>
          <a:p>
            <a:pPr marL="0" indent="0">
              <a:buNone/>
            </a:pPr>
            <a:r>
              <a:rPr lang="en-US" dirty="0">
                <a:solidFill>
                  <a:schemeClr val="tx1"/>
                </a:solidFill>
                <a:latin typeface="Open Sans" panose="020B0606030504020204" pitchFamily="34" charset="0"/>
              </a:rPr>
              <a:t>A most common type of diagnosis of CF is done at birth for infants and other signs might be identified later by the doctors and the sweat test will be </a:t>
            </a:r>
            <a:r>
              <a:rPr lang="en-US" dirty="0" smtClean="0">
                <a:solidFill>
                  <a:schemeClr val="tx1"/>
                </a:solidFill>
                <a:latin typeface="Open Sans" panose="020B0606030504020204" pitchFamily="34" charset="0"/>
              </a:rPr>
              <a:t>taken.</a:t>
            </a:r>
          </a:p>
          <a:p>
            <a:pPr marL="0" indent="0">
              <a:buNone/>
            </a:pPr>
            <a:r>
              <a:rPr lang="en-US" dirty="0">
                <a:solidFill>
                  <a:schemeClr val="tx1"/>
                </a:solidFill>
                <a:latin typeface="Open Sans" panose="020B0606030504020204" pitchFamily="34" charset="0"/>
              </a:rPr>
              <a:t>The screening of the new bones takes place with blood tests and sweat tests. The sweat test is done with the chloride, in which high amounts of chlorides illustrates that an infant has cystic </a:t>
            </a:r>
            <a:r>
              <a:rPr lang="en-US" dirty="0" smtClean="0">
                <a:solidFill>
                  <a:schemeClr val="tx1"/>
                </a:solidFill>
                <a:latin typeface="Open Sans" panose="020B0606030504020204" pitchFamily="34" charset="0"/>
              </a:rPr>
              <a:t>fibrosis.</a:t>
            </a:r>
          </a:p>
          <a:p>
            <a:pPr marL="0" indent="0">
              <a:buNone/>
            </a:pPr>
            <a:r>
              <a:rPr lang="en-US" dirty="0">
                <a:solidFill>
                  <a:schemeClr val="tx1"/>
                </a:solidFill>
                <a:latin typeface="Open Sans" panose="020B0606030504020204" pitchFamily="34" charset="0"/>
              </a:rPr>
              <a:t>In children, less than six months require to have 30mmol/L and the between 30 to 59 is considered as high while high chloride levels are measured at 60mm0l/L(Rosenfeld et al., 2001). Other signs and symptoms of cystic fibrosis can be used by the doctors to determine if the infants have CF and recommend treatment.</a:t>
            </a:r>
          </a:p>
          <a:p>
            <a:pPr marL="0" indent="0">
              <a:buNone/>
            </a:pPr>
            <a:endParaRPr lang="en-US" dirty="0">
              <a:solidFill>
                <a:schemeClr val="tx1"/>
              </a:solidFill>
            </a:endParaRPr>
          </a:p>
        </p:txBody>
      </p:sp>
    </p:spTree>
    <p:extLst>
      <p:ext uri="{BB962C8B-B14F-4D97-AF65-F5344CB8AC3E}">
        <p14:creationId xmlns:p14="http://schemas.microsoft.com/office/powerpoint/2010/main" val="3880127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574C0-D544-4982-AE43-EA00C258DEA8}"/>
              </a:ext>
            </a:extLst>
          </p:cNvPr>
          <p:cNvSpPr>
            <a:spLocks noGrp="1"/>
          </p:cNvSpPr>
          <p:nvPr>
            <p:ph type="title"/>
          </p:nvPr>
        </p:nvSpPr>
        <p:spPr/>
        <p:txBody>
          <a:bodyPr/>
          <a:lstStyle/>
          <a:p>
            <a:r>
              <a:rPr lang="en-US" dirty="0"/>
              <a:t>Management</a:t>
            </a:r>
          </a:p>
        </p:txBody>
      </p:sp>
      <p:sp>
        <p:nvSpPr>
          <p:cNvPr id="3" name="Content Placeholder 2">
            <a:extLst>
              <a:ext uri="{FF2B5EF4-FFF2-40B4-BE49-F238E27FC236}">
                <a16:creationId xmlns:a16="http://schemas.microsoft.com/office/drawing/2014/main" id="{F5A59D8F-40A3-48A9-8454-49871C634EA6}"/>
              </a:ext>
            </a:extLst>
          </p:cNvPr>
          <p:cNvSpPr>
            <a:spLocks noGrp="1"/>
          </p:cNvSpPr>
          <p:nvPr>
            <p:ph idx="1"/>
          </p:nvPr>
        </p:nvSpPr>
        <p:spPr/>
        <p:txBody>
          <a:bodyPr>
            <a:normAutofit fontScale="92500" lnSpcReduction="20000"/>
          </a:bodyPr>
          <a:lstStyle/>
          <a:p>
            <a:pPr algn="l"/>
            <a:r>
              <a:rPr lang="en-US" b="0" i="0" dirty="0">
                <a:solidFill>
                  <a:schemeClr val="tx1"/>
                </a:solidFill>
                <a:effectLst/>
                <a:latin typeface="Open Sans" panose="020B0606030504020204" pitchFamily="34" charset="0"/>
              </a:rPr>
              <a:t>Each day, people with CF complete a combination of the following therapies:</a:t>
            </a:r>
          </a:p>
          <a:p>
            <a:pPr algn="l">
              <a:buFont typeface="Arial" panose="020B0604020202020204" pitchFamily="34" charset="0"/>
              <a:buChar char="•"/>
            </a:pPr>
            <a:r>
              <a:rPr lang="en-US" b="0" i="0" u="none" strike="noStrike" dirty="0">
                <a:solidFill>
                  <a:schemeClr val="tx1"/>
                </a:solidFill>
                <a:effectLst/>
                <a:latin typeface="Open Sans" panose="020B0606030504020204" pitchFamily="34" charset="0"/>
                <a:hlinkClick r:id="rId2" tooltip="Airway Clearance">
                  <a:extLst>
                    <a:ext uri="{A12FA001-AC4F-418D-AE19-62706E023703}">
                      <ahyp:hlinkClr xmlns:ahyp="http://schemas.microsoft.com/office/drawing/2018/hyperlinkcolor" xmlns="" val="tx"/>
                    </a:ext>
                  </a:extLst>
                </a:hlinkClick>
              </a:rPr>
              <a:t>Airway clearance</a:t>
            </a:r>
            <a:r>
              <a:rPr lang="en-US" b="0" i="0" dirty="0">
                <a:solidFill>
                  <a:schemeClr val="tx1"/>
                </a:solidFill>
                <a:effectLst/>
                <a:latin typeface="Open Sans" panose="020B0606030504020204" pitchFamily="34" charset="0"/>
              </a:rPr>
              <a:t> to help loosen and get rid of the thick mucus that can build up in the lungs. </a:t>
            </a:r>
          </a:p>
          <a:p>
            <a:pPr algn="l">
              <a:buFont typeface="Arial" panose="020B0604020202020204" pitchFamily="34" charset="0"/>
              <a:buChar char="•"/>
            </a:pPr>
            <a:r>
              <a:rPr lang="en-US" b="0" i="0" u="none" strike="noStrike" dirty="0">
                <a:solidFill>
                  <a:schemeClr val="tx1"/>
                </a:solidFill>
                <a:effectLst/>
                <a:latin typeface="Open Sans" panose="020B0606030504020204" pitchFamily="34" charset="0"/>
                <a:hlinkClick r:id="rId3" tooltip="Inhaled Medications">
                  <a:extLst>
                    <a:ext uri="{A12FA001-AC4F-418D-AE19-62706E023703}">
                      <ahyp:hlinkClr xmlns:ahyp="http://schemas.microsoft.com/office/drawing/2018/hyperlinkcolor" xmlns="" val="tx"/>
                    </a:ext>
                  </a:extLst>
                </a:hlinkClick>
              </a:rPr>
              <a:t>Inhaled medicines</a:t>
            </a:r>
            <a:r>
              <a:rPr lang="en-US" b="0" i="0" dirty="0">
                <a:solidFill>
                  <a:schemeClr val="tx1"/>
                </a:solidFill>
                <a:effectLst/>
                <a:latin typeface="Open Sans" panose="020B0606030504020204" pitchFamily="34" charset="0"/>
              </a:rPr>
              <a:t> to open the airways or thin the mucus. These are liquid medicines that are made into a mist or aerosol and then inhaled through a nebulizer and include </a:t>
            </a:r>
            <a:r>
              <a:rPr lang="en-US" b="0" i="0" u="none" strike="noStrike" dirty="0">
                <a:solidFill>
                  <a:schemeClr val="tx1"/>
                </a:solidFill>
                <a:effectLst/>
                <a:latin typeface="Open Sans" panose="020B0606030504020204" pitchFamily="34" charset="0"/>
                <a:hlinkClick r:id="rId4" tooltip="antibiotics">
                  <a:extLst>
                    <a:ext uri="{A12FA001-AC4F-418D-AE19-62706E023703}">
                      <ahyp:hlinkClr xmlns:ahyp="http://schemas.microsoft.com/office/drawing/2018/hyperlinkcolor" xmlns="" val="tx"/>
                    </a:ext>
                  </a:extLst>
                </a:hlinkClick>
              </a:rPr>
              <a:t>antibiotics</a:t>
            </a:r>
            <a:r>
              <a:rPr lang="en-US" b="0" i="0" dirty="0">
                <a:solidFill>
                  <a:schemeClr val="tx1"/>
                </a:solidFill>
                <a:effectLst/>
                <a:latin typeface="Open Sans" panose="020B0606030504020204" pitchFamily="34" charset="0"/>
              </a:rPr>
              <a:t> to fight lung infections and therapies to help keep the airways clear.</a:t>
            </a:r>
          </a:p>
          <a:p>
            <a:pPr algn="l">
              <a:buFont typeface="Arial" panose="020B0604020202020204" pitchFamily="34" charset="0"/>
              <a:buChar char="•"/>
            </a:pPr>
            <a:r>
              <a:rPr lang="en-US" b="0" i="0" u="none" strike="noStrike" dirty="0">
                <a:solidFill>
                  <a:schemeClr val="tx1"/>
                </a:solidFill>
                <a:effectLst/>
                <a:latin typeface="Open Sans" panose="020B0606030504020204" pitchFamily="34" charset="0"/>
                <a:hlinkClick r:id="rId5" tooltip="Enzymes">
                  <a:extLst>
                    <a:ext uri="{A12FA001-AC4F-418D-AE19-62706E023703}">
                      <ahyp:hlinkClr xmlns:ahyp="http://schemas.microsoft.com/office/drawing/2018/hyperlinkcolor" xmlns="" val="tx"/>
                    </a:ext>
                  </a:extLst>
                </a:hlinkClick>
              </a:rPr>
              <a:t>Pancreatic enzyme supplement</a:t>
            </a:r>
            <a:r>
              <a:rPr lang="en-US" b="0" i="0" dirty="0">
                <a:solidFill>
                  <a:schemeClr val="tx1"/>
                </a:solidFill>
                <a:effectLst/>
                <a:latin typeface="Open Sans" panose="020B0606030504020204" pitchFamily="34" charset="0"/>
              </a:rPr>
              <a:t> capsules to improve the absorption of vital nutrients. These supplements are taken with every meal and most snacks. People with CF also usually take multivitamins. </a:t>
            </a:r>
          </a:p>
          <a:p>
            <a:pPr algn="l">
              <a:buFont typeface="Arial" panose="020B0604020202020204" pitchFamily="34" charset="0"/>
              <a:buChar char="•"/>
            </a:pPr>
            <a:r>
              <a:rPr lang="en-US" b="0" i="0" dirty="0">
                <a:solidFill>
                  <a:schemeClr val="tx1"/>
                </a:solidFill>
                <a:effectLst/>
                <a:latin typeface="Open Sans" panose="020B0606030504020204" pitchFamily="34" charset="0"/>
              </a:rPr>
              <a:t>An individualized </a:t>
            </a:r>
            <a:r>
              <a:rPr lang="en-US" b="0" i="0" u="none" strike="noStrike" dirty="0">
                <a:solidFill>
                  <a:schemeClr val="tx1"/>
                </a:solidFill>
                <a:effectLst/>
                <a:latin typeface="Open Sans" panose="020B0606030504020204" pitchFamily="34" charset="0"/>
                <a:hlinkClick r:id="rId6" tooltip="fitness plan">
                  <a:extLst>
                    <a:ext uri="{A12FA001-AC4F-418D-AE19-62706E023703}">
                      <ahyp:hlinkClr xmlns:ahyp="http://schemas.microsoft.com/office/drawing/2018/hyperlinkcolor" xmlns="" val="tx"/>
                    </a:ext>
                  </a:extLst>
                </a:hlinkClick>
              </a:rPr>
              <a:t>fitness plan</a:t>
            </a:r>
            <a:r>
              <a:rPr lang="en-US" b="0" i="0" dirty="0">
                <a:solidFill>
                  <a:schemeClr val="tx1"/>
                </a:solidFill>
                <a:effectLst/>
                <a:latin typeface="Open Sans" panose="020B0606030504020204" pitchFamily="34" charset="0"/>
              </a:rPr>
              <a:t> to help improve energy, lung function, and overall health</a:t>
            </a:r>
          </a:p>
          <a:p>
            <a:pPr algn="l">
              <a:buFont typeface="Arial" panose="020B0604020202020204" pitchFamily="34" charset="0"/>
              <a:buChar char="•"/>
            </a:pPr>
            <a:r>
              <a:rPr lang="en-US" b="0" i="0" u="none" strike="noStrike" dirty="0">
                <a:solidFill>
                  <a:schemeClr val="tx1"/>
                </a:solidFill>
                <a:effectLst/>
                <a:latin typeface="Open Sans" panose="020B0606030504020204" pitchFamily="34" charset="0"/>
                <a:hlinkClick r:id="rId7" tooltip="CFTR modulators">
                  <a:extLst>
                    <a:ext uri="{A12FA001-AC4F-418D-AE19-62706E023703}">
                      <ahyp:hlinkClr xmlns:ahyp="http://schemas.microsoft.com/office/drawing/2018/hyperlinkcolor" xmlns="" val="tx"/>
                    </a:ext>
                  </a:extLst>
                </a:hlinkClick>
              </a:rPr>
              <a:t>CFTR modulators</a:t>
            </a:r>
            <a:r>
              <a:rPr lang="en-US" b="0" i="0" dirty="0">
                <a:solidFill>
                  <a:schemeClr val="tx1"/>
                </a:solidFill>
                <a:effectLst/>
                <a:latin typeface="Open Sans" panose="020B0606030504020204" pitchFamily="34" charset="0"/>
              </a:rPr>
              <a:t> to target the underlying defect in the CFTR protein. Because different mutations cause different defects in the protein, the medications that have been developed so far are effective only in people with specific mutations</a:t>
            </a:r>
            <a:r>
              <a:rPr lang="en-US" b="0" i="0" dirty="0">
                <a:solidFill>
                  <a:srgbClr val="454545"/>
                </a:solidFill>
                <a:effectLst/>
                <a:latin typeface="Open Sans" panose="020B0606030504020204" pitchFamily="34" charset="0"/>
              </a:rPr>
              <a:t>.</a:t>
            </a:r>
          </a:p>
          <a:p>
            <a:endParaRPr lang="en-US" dirty="0"/>
          </a:p>
        </p:txBody>
      </p:sp>
    </p:spTree>
    <p:extLst>
      <p:ext uri="{BB962C8B-B14F-4D97-AF65-F5344CB8AC3E}">
        <p14:creationId xmlns:p14="http://schemas.microsoft.com/office/powerpoint/2010/main" val="1515235578"/>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Crop</Template>
  <TotalTime>44</TotalTime>
  <Words>264</Words>
  <Application>Microsoft Office PowerPoint</Application>
  <PresentationFormat>Widescreen</PresentationFormat>
  <Paragraphs>37</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Franklin Gothic Book</vt:lpstr>
      <vt:lpstr>Open Sans</vt:lpstr>
      <vt:lpstr>Crop</vt:lpstr>
      <vt:lpstr>Cystic fibrosis</vt:lpstr>
      <vt:lpstr>Cystic Fibrosis</vt:lpstr>
      <vt:lpstr>PowerPoint Presentation</vt:lpstr>
      <vt:lpstr>Symptoms</vt:lpstr>
      <vt:lpstr>PowerPoint Presentation</vt:lpstr>
      <vt:lpstr>Causes</vt:lpstr>
      <vt:lpstr>PowerPoint Presentation</vt:lpstr>
      <vt:lpstr>Diagnosing</vt:lpstr>
      <vt:lpstr>Management</vt:lpstr>
      <vt:lpstr>PowerPoint Presentation</vt:lpstr>
      <vt:lpstr>Reference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Cystic fibrosis</dc:title>
  <dc:creator>Krystal Turner</dc:creator>
  <cp:lastModifiedBy>Baraza</cp:lastModifiedBy>
  <cp:revision>4</cp:revision>
  <dcterms:created xsi:type="dcterms:W3CDTF">2021-09-09T19:30:02Z</dcterms:created>
  <dcterms:modified xsi:type="dcterms:W3CDTF">2021-09-16T03:06:25Z</dcterms:modified>
</cp:coreProperties>
</file>